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21"/>
  </p:notesMasterIdLst>
  <p:sldIdLst>
    <p:sldId id="256" r:id="rId2"/>
    <p:sldId id="269" r:id="rId3"/>
    <p:sldId id="270" r:id="rId4"/>
    <p:sldId id="263" r:id="rId5"/>
    <p:sldId id="276" r:id="rId6"/>
    <p:sldId id="274" r:id="rId7"/>
    <p:sldId id="283" r:id="rId8"/>
    <p:sldId id="275" r:id="rId9"/>
    <p:sldId id="295" r:id="rId10"/>
    <p:sldId id="260" r:id="rId11"/>
    <p:sldId id="293" r:id="rId12"/>
    <p:sldId id="303" r:id="rId13"/>
    <p:sldId id="297" r:id="rId14"/>
    <p:sldId id="302" r:id="rId15"/>
    <p:sldId id="304" r:id="rId16"/>
    <p:sldId id="291" r:id="rId17"/>
    <p:sldId id="294" r:id="rId18"/>
    <p:sldId id="305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E3B20-83E5-4F17-8FD9-3498C1EE798D}">
          <p14:sldIdLst>
            <p14:sldId id="256"/>
            <p14:sldId id="269"/>
            <p14:sldId id="270"/>
            <p14:sldId id="263"/>
            <p14:sldId id="276"/>
            <p14:sldId id="274"/>
            <p14:sldId id="283"/>
            <p14:sldId id="275"/>
            <p14:sldId id="295"/>
            <p14:sldId id="260"/>
            <p14:sldId id="293"/>
            <p14:sldId id="303"/>
            <p14:sldId id="297"/>
            <p14:sldId id="302"/>
            <p14:sldId id="304"/>
          </p14:sldIdLst>
        </p14:section>
        <p14:section name="Untitled Section" id="{9770269D-5069-4FE4-BE65-42F48F3E031D}">
          <p14:sldIdLst>
            <p14:sldId id="291"/>
            <p14:sldId id="294"/>
            <p14:sldId id="305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4AB8-F84F-40CA-986C-B9BD8F93CABF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16FC-E2A6-4943-B49A-4A3D2DE40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E7AB-4C07-473B-816F-AC110DC3609A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3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6817-7EA8-4BDD-B5DC-41D2C333E342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A05F-8E90-46AE-A648-D3D9EBDEF4DE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2BA1-5C0B-4DE2-8C3E-2E148E110ED0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0998-14B3-4A75-8007-F894FA5CEEED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9A1A-8F41-40DE-BA19-4CE560201CB1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C4A-D227-45A7-850C-3FE85992CC5C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F792-3517-4780-A633-5D17A8F96EF8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997A-59FA-4A40-8309-675B353EECEB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04CF2-0365-4C4D-98B1-87B1C87ACE7B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8A40-D04E-4329-A171-9E5363D8C810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EE1C86-315E-49AF-93D0-EFFD6624A2BF}" type="datetime1">
              <a:rPr lang="en-US" smtClean="0"/>
              <a:t>24-Sep-19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8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5AFE-4066-4089-8C27-24C931D0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72113"/>
            <a:ext cx="10058401" cy="367438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3560-5CEC-4A4E-8106-C1CF85A9C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50258"/>
            <a:ext cx="10058400" cy="1766310"/>
          </a:xfrm>
        </p:spPr>
        <p:txBody>
          <a:bodyPr numCol="2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Cse400_191_A1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Prof. Dr. Dewan Md. Farid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Nurul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 Jahan Jenny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ID:011151019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Anika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Binte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Alam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ID:011151027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Muzahidul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ID:011151070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Rabi-Ul Alam Chowdhury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ID:011151066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51" y="924274"/>
            <a:ext cx="4410075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526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761"/>
            <a:ext cx="3536796" cy="695137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97280" y="1069675"/>
            <a:ext cx="10058400" cy="6492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 Text Categorization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9" y="1597482"/>
            <a:ext cx="8473642" cy="46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Setting up the environment: python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Loading the dataset: Bangla news article from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Dataset(40000)                    12 categories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.p file                                  .csv file</a:t>
            </a: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434507" y="2752272"/>
            <a:ext cx="868218" cy="184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34507" y="3182915"/>
            <a:ext cx="868218" cy="184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51" y="3727533"/>
            <a:ext cx="3035456" cy="2298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572831"/>
            <a:ext cx="5591996" cy="26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Preprocessing: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punctuations, Bangla numeric numbers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duplicate and missing value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 categories &lt; 500 instances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sampling instances which has&gt; minimum 500 instances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6" y="3857414"/>
            <a:ext cx="6210619" cy="24346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779312" y="3857414"/>
            <a:ext cx="2807854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65392" y="4415135"/>
            <a:ext cx="206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6660 final instances</a:t>
            </a:r>
          </a:p>
          <a:p>
            <a:pPr algn="ctr"/>
            <a:r>
              <a:rPr lang="en-US" dirty="0" smtClean="0"/>
              <a:t>54131 features</a:t>
            </a: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363346" y="4627418"/>
            <a:ext cx="1337309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3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Classifiers :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 SGD classifier, 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model: Random Forest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model: Multinomial NB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model: Linear SVC, SVC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model: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 model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neighbors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model: MLP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tuning: Grid search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353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extraction:   TF-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Bags of word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 the best classifier: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82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94523"/>
              </p:ext>
            </p:extLst>
          </p:nvPr>
        </p:nvGraphicFramePr>
        <p:xfrm>
          <a:off x="6653484" y="1763530"/>
          <a:ext cx="39729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80">
                  <a:extLst>
                    <a:ext uri="{9D8B030D-6E8A-4147-A177-3AD203B41FA5}">
                      <a16:colId xmlns:a16="http://schemas.microsoft.com/office/drawing/2014/main" val="91164118"/>
                    </a:ext>
                  </a:extLst>
                </a:gridCol>
                <a:gridCol w="1986480">
                  <a:extLst>
                    <a:ext uri="{9D8B030D-6E8A-4147-A177-3AD203B41FA5}">
                      <a16:colId xmlns:a16="http://schemas.microsoft.com/office/drawing/2014/main" val="1118735948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(mean</a:t>
                      </a:r>
                      <a:r>
                        <a:rPr lang="en-US" dirty="0" smtClean="0"/>
                        <a:t>)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875851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0.885736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07502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0.860060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3622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SGD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0.857808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12561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MLP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0.851952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01885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K 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0.833183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74843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 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0.807658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9379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0.792943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37070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0.532432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365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0.356607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1768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" y="1764415"/>
            <a:ext cx="5865091" cy="45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0160" y="2844532"/>
            <a:ext cx="1006763" cy="9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80160" y="2457143"/>
            <a:ext cx="1006763" cy="6484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8508" y="3105613"/>
            <a:ext cx="99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40000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923" y="3202286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38763" y="2666577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38763" y="2814665"/>
            <a:ext cx="207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6660 instances, </a:t>
            </a:r>
            <a:r>
              <a:rPr lang="en-US" dirty="0"/>
              <a:t>54131 features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3913" y="265984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92072" y="3183851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0473" y="2920947"/>
            <a:ext cx="82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849984" y="2659842"/>
            <a:ext cx="1884221" cy="107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61926" y="2920947"/>
            <a:ext cx="13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lassifier</a:t>
            </a:r>
            <a:r>
              <a:rPr lang="en-US" dirty="0" smtClean="0"/>
              <a:t>: </a:t>
            </a:r>
            <a:r>
              <a:rPr lang="en-US" dirty="0" err="1" smtClean="0"/>
              <a:t>LinearSVC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7222" y="3195030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00406" y="3737995"/>
            <a:ext cx="0" cy="594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82065" y="433222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66544" y="4544765"/>
            <a:ext cx="154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Train:70%</a:t>
            </a:r>
          </a:p>
          <a:p>
            <a:r>
              <a:rPr lang="en-US" dirty="0" smtClean="0"/>
              <a:t>Test:30%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2065" y="5953884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7" y="1850505"/>
            <a:ext cx="5049059" cy="39262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73461" y="5678483"/>
            <a:ext cx="29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26" y="1850505"/>
            <a:ext cx="6079255" cy="4103379"/>
          </a:xfrm>
        </p:spPr>
      </p:pic>
    </p:spTree>
    <p:extLst>
      <p:ext uri="{BB962C8B-B14F-4D97-AF65-F5344CB8AC3E}">
        <p14:creationId xmlns:p14="http://schemas.microsoft.com/office/powerpoint/2010/main" val="19860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 animBg="1"/>
      <p:bldP spid="14" grpId="0"/>
      <p:bldP spid="16" grpId="0" animBg="1"/>
      <p:bldP spid="18" grpId="0"/>
      <p:bldP spid="19" grpId="0" animBg="1"/>
      <p:bldP spid="20" grpId="0"/>
      <p:bldP spid="25" grpId="0" animBg="1"/>
      <p:bldP spid="26" grpId="0"/>
      <p:bldP spid="3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5003"/>
            <a:ext cx="3548611" cy="10064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389" y="1818144"/>
            <a:ext cx="10132291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8" y="1884911"/>
            <a:ext cx="1920347" cy="1327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3463982"/>
            <a:ext cx="2491048" cy="1263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3615144"/>
            <a:ext cx="2219566" cy="1109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" y="5009780"/>
            <a:ext cx="1950720" cy="1115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28" y="5035791"/>
            <a:ext cx="1921163" cy="110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36" y="1995266"/>
            <a:ext cx="1532333" cy="116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389" y="109108"/>
            <a:ext cx="3536796" cy="69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1709" y="2187476"/>
            <a:ext cx="453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Scarcity of Bangla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research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implementation of research materials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6982" y="868545"/>
            <a:ext cx="451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65348"/>
              </p:ext>
            </p:extLst>
          </p:nvPr>
        </p:nvGraphicFramePr>
        <p:xfrm>
          <a:off x="1096963" y="1846263"/>
          <a:ext cx="10058400" cy="3272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56118196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32032068"/>
                    </a:ext>
                  </a:extLst>
                </a:gridCol>
              </a:tblGrid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Winconsin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[data analysis]</a:t>
                      </a:r>
                    </a:p>
                    <a:p>
                      <a:pPr algn="ctr"/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PEP-8 [Python, Django]</a:t>
                      </a:r>
                      <a:endParaRPr lang="en-US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447428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GNU Coding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942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6340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UX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Design by Google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3143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1555" y="645557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5945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088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Screenshots: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A8DBE-48C0-4214-8A60-2BE06ECD0472}"/>
              </a:ext>
            </a:extLst>
          </p:cNvPr>
          <p:cNvSpPr txBox="1"/>
          <p:nvPr/>
        </p:nvSpPr>
        <p:spPr>
          <a:xfrm>
            <a:off x="3853675" y="2429667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61683-A699-4E5B-841D-5F5E8A98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318947"/>
            <a:ext cx="3720452" cy="731234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19</a:t>
            </a:fld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15863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96755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1737360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8847" y="2058579"/>
            <a:ext cx="8736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eye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accuracy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54083" y="945181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494079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3" name="Rounded Rectangular Callout 12"/>
          <p:cNvSpPr/>
          <p:nvPr/>
        </p:nvSpPr>
        <p:spPr>
          <a:xfrm rot="10800000">
            <a:off x="2398496" y="2042978"/>
            <a:ext cx="2882389" cy="612648"/>
          </a:xfrm>
          <a:prstGeom prst="wedgeRoundRectCallout">
            <a:avLst>
              <a:gd name="adj1" fmla="val -36547"/>
              <a:gd name="adj2" fmla="val 13499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2418" y="21622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A60161-2079-45F3-B424-4F1E598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8" y="2042978"/>
            <a:ext cx="6101149" cy="4195905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 rot="16200000">
            <a:off x="1416543" y="2700056"/>
            <a:ext cx="3286678" cy="3790977"/>
          </a:xfrm>
          <a:prstGeom prst="wedgeRoundRectCallout">
            <a:avLst>
              <a:gd name="adj1" fmla="val -49236"/>
              <a:gd name="adj2" fmla="val 6366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287379"/>
            <a:ext cx="3428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labeling natural language texts with relevant categories from a predefined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cdn-images-1.medium.com/max/800/1*ljCBykAJUnvaZcuPYwm4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85642"/>
            <a:ext cx="3428087" cy="1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75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7280" y="2199736"/>
            <a:ext cx="873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Tagging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improve Browsing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: Product reviews,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better experience in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: better responsive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needs to structure unstructured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bm wat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2" y="4725506"/>
            <a:ext cx="2087608" cy="1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87" y="4742052"/>
            <a:ext cx="1896291" cy="1162200"/>
          </a:xfrm>
          <a:prstGeom prst="rect">
            <a:avLst/>
          </a:prstGeom>
        </p:spPr>
      </p:pic>
      <p:pic>
        <p:nvPicPr>
          <p:cNvPr id="1032" name="Picture 8" descr="Image result for datumbo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2" y="4725506"/>
            <a:ext cx="2174192" cy="11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474970" y="495723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uClassify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Image result for paralleldot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53" y="4637628"/>
            <a:ext cx="1973922" cy="15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9680" y="11199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295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0587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437264"/>
            <a:ext cx="3536796" cy="69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9680" y="2352136"/>
            <a:ext cx="87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102813" y="1737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text classification basic model using machine learning"/>
          <p:cNvSpPr>
            <a:spLocks noChangeAspect="1" noChangeArrowheads="1"/>
          </p:cNvSpPr>
          <p:nvPr/>
        </p:nvSpPr>
        <p:spPr bwMode="auto">
          <a:xfrm>
            <a:off x="-575945" y="14586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815096"/>
            <a:ext cx="9956799" cy="4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2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889760"/>
            <a:ext cx="4503662" cy="3116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632" y="5297405"/>
            <a:ext cx="187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Scattered Content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76" y="1892070"/>
            <a:ext cx="4467594" cy="31911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5078" y="5297405"/>
            <a:ext cx="158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3744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9097" y="89768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997787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764" y="1283855"/>
            <a:ext cx="758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2053656"/>
            <a:ext cx="4968553" cy="2627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527" y="4928458"/>
            <a:ext cx="4119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1" y="2053656"/>
            <a:ext cx="5198613" cy="2627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43439" y="50814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 of</a:t>
            </a:r>
          </a:p>
          <a:p>
            <a:r>
              <a:rPr lang="en-US" dirty="0" smtClean="0"/>
              <a:t> 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Dash, N.S. and Roy, K., 2018, January. Categorization of Bangla Web Text Documents Based on TF-IDF-ICF Text Analysis Scheme.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Convention of the Computer Society of India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477-484). Springer, Singapore.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Mostakim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Ehsan, F., Hasan, S.M., Islam, S.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Shatabda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2018, September. Bangla Content Categorization Using Text Based Supervised Learning Methods.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M.T. and Islam, M.M., 2018, September. BARD: Bangla Article Classification Using a New Comprehensive Dataset.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1-5). IEEE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Rahman, M.H.H., 2018, September. Evaluation of Naïve Bayes and Support Vector Machines on Bangla Textual Movie Reviews.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711953"/>
            <a:ext cx="10058400" cy="601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61239"/>
              </p:ext>
            </p:extLst>
          </p:nvPr>
        </p:nvGraphicFramePr>
        <p:xfrm>
          <a:off x="1744721" y="1868110"/>
          <a:ext cx="8128002" cy="386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01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</a:t>
                      </a: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1470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daily newspaper, webpages, magazines (4000)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news articles (376226)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Prothom-alo and Bdnews24(online)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 related Facebook groups, pages, twitter posts of famous reviewers and Bangla Movie Database </a:t>
                      </a:r>
                      <a:r>
                        <a:rPr lang="en-US" sz="1000">
                          <a:effectLst/>
                          <a:latin typeface="NimbusRomNo9L-Regu"/>
                          <a:ea typeface="Calibri" panose="020F0502020204030204" pitchFamily="34" charset="0"/>
                          <a:cs typeface="NimbusRomNo9L-Regu"/>
                        </a:rPr>
                        <a:t>(BMDb)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No info)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newspaper article (40000)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254632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Balanced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(500)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(740)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10647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Category/label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64481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instances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Ordered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32019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2763"/>
              </p:ext>
            </p:extLst>
          </p:nvPr>
        </p:nvGraphicFramePr>
        <p:xfrm>
          <a:off x="1744721" y="1868110"/>
          <a:ext cx="8128002" cy="404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207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0049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Tf-Idf-Icf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89537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Word2vec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8620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364101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461629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Multinomial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56446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05422"/>
              </p:ext>
            </p:extLst>
          </p:nvPr>
        </p:nvGraphicFramePr>
        <p:xfrm>
          <a:off x="1744721" y="1902141"/>
          <a:ext cx="8128002" cy="401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97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K-Neighbor Nearest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(linear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79715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(rbf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17727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666695"/>
              </p:ext>
            </p:extLst>
          </p:nvPr>
        </p:nvGraphicFramePr>
        <p:xfrm>
          <a:off x="1744721" y="1902140"/>
          <a:ext cx="8128002" cy="3966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21467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SGD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Hyper parameter tuned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2572</TotalTime>
  <Words>910</Words>
  <Application>Microsoft Office PowerPoint</Application>
  <PresentationFormat>Widescreen</PresentationFormat>
  <Paragraphs>334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Bahnschrift Condensed</vt:lpstr>
      <vt:lpstr>Calibri</vt:lpstr>
      <vt:lpstr>Calibri Light</vt:lpstr>
      <vt:lpstr>NimbusRomNo9L-Regu</vt:lpstr>
      <vt:lpstr>Times New Roman</vt:lpstr>
      <vt:lpstr>Wingdings</vt:lpstr>
      <vt:lpstr>Retrospect</vt:lpstr>
      <vt:lpstr>Bangla Text Categorization using Machine Learning</vt:lpstr>
      <vt:lpstr>PowerPoint Presentation</vt:lpstr>
      <vt:lpstr>PowerPoint Presentation</vt:lpstr>
      <vt:lpstr>Applications &amp; Use Cases</vt:lpstr>
      <vt:lpstr>Text Categorization using Machine Learning</vt:lpstr>
      <vt:lpstr>Problem statement</vt:lpstr>
      <vt:lpstr>PowerPoint Presentation</vt:lpstr>
      <vt:lpstr>PowerPoint Presentation</vt:lpstr>
      <vt:lpstr>PowerPoint Presentation</vt:lpstr>
      <vt:lpstr>Bangla Text Categorization</vt:lpstr>
      <vt:lpstr>Steps:</vt:lpstr>
      <vt:lpstr>Steps:</vt:lpstr>
      <vt:lpstr>Selected Classifiers :</vt:lpstr>
      <vt:lpstr>Steps:</vt:lpstr>
      <vt:lpstr>Classification model and accuracy:</vt:lpstr>
      <vt:lpstr>Impacts</vt:lpstr>
      <vt:lpstr>Standards</vt:lpstr>
      <vt:lpstr>Screenshots: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Categorization using Machine learning tools</dc:title>
  <dc:creator>Nusrat Jahan Jenny</dc:creator>
  <cp:lastModifiedBy>anika alam suhi</cp:lastModifiedBy>
  <cp:revision>232</cp:revision>
  <dcterms:created xsi:type="dcterms:W3CDTF">2019-02-03T13:39:08Z</dcterms:created>
  <dcterms:modified xsi:type="dcterms:W3CDTF">2019-09-24T12:17:42Z</dcterms:modified>
</cp:coreProperties>
</file>